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388" r:id="rId2"/>
    <p:sldId id="389" r:id="rId3"/>
    <p:sldId id="407" r:id="rId4"/>
    <p:sldId id="390" r:id="rId5"/>
    <p:sldId id="397" r:id="rId6"/>
    <p:sldId id="395" r:id="rId7"/>
    <p:sldId id="398" r:id="rId8"/>
    <p:sldId id="405" r:id="rId9"/>
    <p:sldId id="411" r:id="rId10"/>
    <p:sldId id="410" r:id="rId11"/>
    <p:sldId id="412" r:id="rId12"/>
    <p:sldId id="413" r:id="rId13"/>
    <p:sldId id="409" r:id="rId14"/>
    <p:sldId id="402" r:id="rId15"/>
    <p:sldId id="408" r:id="rId16"/>
    <p:sldId id="417" r:id="rId17"/>
    <p:sldId id="418" r:id="rId18"/>
    <p:sldId id="419" r:id="rId19"/>
    <p:sldId id="415" r:id="rId20"/>
    <p:sldId id="421" r:id="rId21"/>
    <p:sldId id="420" r:id="rId22"/>
    <p:sldId id="414" r:id="rId23"/>
    <p:sldId id="422" r:id="rId24"/>
  </p:sldIdLst>
  <p:sldSz cx="9906000" cy="6858000" type="A4"/>
  <p:notesSz cx="6669088" cy="9926638"/>
  <p:defaultTextStyle>
    <a:defPPr>
      <a:defRPr lang="nl-NL"/>
    </a:defPPr>
    <a:lvl1pPr marL="0" algn="l" defTabSz="107274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6372" algn="l" defTabSz="107274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2743" algn="l" defTabSz="107274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9115" algn="l" defTabSz="107274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5487" algn="l" defTabSz="107274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1859" algn="l" defTabSz="107274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8230" algn="l" defTabSz="107274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4602" algn="l" defTabSz="107274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90974" algn="l" defTabSz="107274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orient="horz" pos="2346">
          <p15:clr>
            <a:srgbClr val="A4A3A4"/>
          </p15:clr>
        </p15:guide>
        <p15:guide id="3" pos="5556">
          <p15:clr>
            <a:srgbClr val="A4A3A4"/>
          </p15:clr>
        </p15:guide>
        <p15:guide id="4" pos="2880">
          <p15:clr>
            <a:srgbClr val="A4A3A4"/>
          </p15:clr>
        </p15:guide>
        <p15:guide id="5" pos="2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8242"/>
    <a:srgbClr val="D4D8B2"/>
    <a:srgbClr val="6A6E42"/>
    <a:srgbClr val="32321A"/>
    <a:srgbClr val="191A08"/>
    <a:srgbClr val="90952F"/>
    <a:srgbClr val="FC10CF"/>
    <a:srgbClr val="5D6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14" autoAdjust="0"/>
    <p:restoredTop sz="98951" autoAdjust="0"/>
  </p:normalViewPr>
  <p:slideViewPr>
    <p:cSldViewPr showGuides="1">
      <p:cViewPr>
        <p:scale>
          <a:sx n="100" d="100"/>
          <a:sy n="100" d="100"/>
        </p:scale>
        <p:origin x="-72" y="-72"/>
      </p:cViewPr>
      <p:guideLst>
        <p:guide orient="horz" pos="2160"/>
        <p:guide orient="horz" pos="3718"/>
        <p:guide orient="horz" pos="255"/>
        <p:guide orient="horz" pos="3975"/>
        <p:guide pos="6068"/>
        <p:guide pos="3120"/>
        <p:guide pos="172"/>
        <p:guide pos="4349"/>
        <p:guide pos="4496"/>
        <p:guide pos="42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8" d="100"/>
          <a:sy n="88" d="100"/>
        </p:scale>
        <p:origin x="-3834" y="-120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6332"/>
          </a:xfrm>
          <a:prstGeom prst="rect">
            <a:avLst/>
          </a:prstGeom>
        </p:spPr>
        <p:txBody>
          <a:bodyPr vert="horz" lIns="94825" tIns="47413" rIns="94825" bIns="47413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7" y="1"/>
            <a:ext cx="2889938" cy="496332"/>
          </a:xfrm>
          <a:prstGeom prst="rect">
            <a:avLst/>
          </a:prstGeom>
        </p:spPr>
        <p:txBody>
          <a:bodyPr vert="horz" lIns="94825" tIns="47413" rIns="94825" bIns="47413" rtlCol="0"/>
          <a:lstStyle>
            <a:lvl1pPr algn="r">
              <a:defRPr sz="1200"/>
            </a:lvl1pPr>
          </a:lstStyle>
          <a:p>
            <a:fld id="{CE0D1EBE-324F-44B9-B8A4-433818269048}" type="datetimeFigureOut">
              <a:rPr lang="nl-NL" smtClean="0"/>
              <a:t>18-10-2019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6332"/>
          </a:xfrm>
          <a:prstGeom prst="rect">
            <a:avLst/>
          </a:prstGeom>
        </p:spPr>
        <p:txBody>
          <a:bodyPr vert="horz" lIns="94825" tIns="47413" rIns="94825" bIns="47413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6332"/>
          </a:xfrm>
          <a:prstGeom prst="rect">
            <a:avLst/>
          </a:prstGeom>
        </p:spPr>
        <p:txBody>
          <a:bodyPr vert="horz" lIns="94825" tIns="47413" rIns="94825" bIns="47413" rtlCol="0" anchor="b"/>
          <a:lstStyle>
            <a:lvl1pPr algn="r">
              <a:defRPr sz="1200"/>
            </a:lvl1pPr>
          </a:lstStyle>
          <a:p>
            <a:fld id="{BB20A32C-269C-404F-8007-BD5964C200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2470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6332"/>
          </a:xfrm>
          <a:prstGeom prst="rect">
            <a:avLst/>
          </a:prstGeom>
        </p:spPr>
        <p:txBody>
          <a:bodyPr vert="horz" lIns="94825" tIns="47413" rIns="94825" bIns="47413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1"/>
            <a:ext cx="2889938" cy="496332"/>
          </a:xfrm>
          <a:prstGeom prst="rect">
            <a:avLst/>
          </a:prstGeom>
        </p:spPr>
        <p:txBody>
          <a:bodyPr vert="horz" lIns="94825" tIns="47413" rIns="94825" bIns="47413" rtlCol="0"/>
          <a:lstStyle>
            <a:lvl1pPr algn="r">
              <a:defRPr sz="1200"/>
            </a:lvl1pPr>
          </a:lstStyle>
          <a:p>
            <a:fld id="{BFC2D058-E85D-4AA7-BE46-4FDD2804C56C}" type="datetimeFigureOut">
              <a:rPr lang="nl-NL" smtClean="0"/>
              <a:t>18-10-2019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46113" y="744538"/>
            <a:ext cx="537686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25" tIns="47413" rIns="94825" bIns="47413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4825" tIns="47413" rIns="94825" bIns="47413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6332"/>
          </a:xfrm>
          <a:prstGeom prst="rect">
            <a:avLst/>
          </a:prstGeom>
        </p:spPr>
        <p:txBody>
          <a:bodyPr vert="horz" lIns="94825" tIns="47413" rIns="94825" bIns="47413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6332"/>
          </a:xfrm>
          <a:prstGeom prst="rect">
            <a:avLst/>
          </a:prstGeom>
        </p:spPr>
        <p:txBody>
          <a:bodyPr vert="horz" lIns="94825" tIns="47413" rIns="94825" bIns="47413" rtlCol="0" anchor="b"/>
          <a:lstStyle>
            <a:lvl1pPr algn="r">
              <a:defRPr sz="1200"/>
            </a:lvl1pPr>
          </a:lstStyle>
          <a:p>
            <a:fld id="{EE780D4A-874D-4DCB-A15C-D69D213BF2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5321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27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6372" algn="l" defTabSz="10727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72743" algn="l" defTabSz="10727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09115" algn="l" defTabSz="10727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45487" algn="l" defTabSz="10727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81859" algn="l" defTabSz="10727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18230" algn="l" defTabSz="10727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54602" algn="l" defTabSz="10727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90974" algn="l" defTabSz="10727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80D4A-874D-4DCB-A15C-D69D213BF25F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8277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80D4A-874D-4DCB-A15C-D69D213BF25F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8277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80D4A-874D-4DCB-A15C-D69D213BF25F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8277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80D4A-874D-4DCB-A15C-D69D213BF25F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8277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80D4A-874D-4DCB-A15C-D69D213BF25F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8277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80D4A-874D-4DCB-A15C-D69D213BF25F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82776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80D4A-874D-4DCB-A15C-D69D213BF25F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8277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80D4A-874D-4DCB-A15C-D69D213BF25F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04383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80D4A-874D-4DCB-A15C-D69D213BF25F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3613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80D4A-874D-4DCB-A15C-D69D213BF25F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0391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80D4A-874D-4DCB-A15C-D69D213BF25F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3515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80D4A-874D-4DCB-A15C-D69D213BF25F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82776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80D4A-874D-4DCB-A15C-D69D213BF25F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1925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80D4A-874D-4DCB-A15C-D69D213BF25F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8277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80D4A-874D-4DCB-A15C-D69D213BF25F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8277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80D4A-874D-4DCB-A15C-D69D213BF25F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8277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80D4A-874D-4DCB-A15C-D69D213BF25F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8277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80D4A-874D-4DCB-A15C-D69D213BF25F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8277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80D4A-874D-4DCB-A15C-D69D213BF25F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8277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80D4A-874D-4DCB-A15C-D69D213BF25F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8277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916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877823" y="6309784"/>
            <a:ext cx="3028179" cy="548216"/>
          </a:xfrm>
          <a:prstGeom prst="rect">
            <a:avLst/>
          </a:prstGeom>
          <a:solidFill>
            <a:srgbClr val="3232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75" tIns="53637" rIns="107275" bIns="53637"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2854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072743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279" indent="-402279" algn="l" defTabSz="1072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604" indent="-335232" algn="l" defTabSz="1072743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0929" indent="-268186" algn="l" defTabSz="1072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301" indent="-268186" algn="l" defTabSz="1072743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673" indent="-268186" algn="l" defTabSz="1072743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045" indent="-268186" algn="l" defTabSz="1072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416" indent="-268186" algn="l" defTabSz="1072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2788" indent="-268186" algn="l" defTabSz="1072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160" indent="-268186" algn="l" defTabSz="1072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372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743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115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487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1859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230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4602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0974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-202" y="0"/>
            <a:ext cx="9906202" cy="3332989"/>
          </a:xfrm>
          <a:prstGeom prst="rect">
            <a:avLst/>
          </a:prstGeom>
          <a:solidFill>
            <a:srgbClr val="6A6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75" tIns="53637" rIns="107275" bIns="53637"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11573" y="1"/>
            <a:ext cx="9906000" cy="2948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75" tIns="53637" rIns="107275" bIns="53637"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11573" y="1068406"/>
            <a:ext cx="9906000" cy="5386690"/>
          </a:xfrm>
          <a:prstGeom prst="rect">
            <a:avLst/>
          </a:prstGeom>
          <a:noFill/>
        </p:spPr>
        <p:txBody>
          <a:bodyPr wrap="square" lIns="107275" tIns="53637" rIns="107275" bIns="53637" rtlCol="0">
            <a:spAutoFit/>
          </a:bodyPr>
          <a:lstStyle/>
          <a:p>
            <a:pPr algn="ctr"/>
            <a:r>
              <a:rPr lang="nl-NL" sz="3800" dirty="0" smtClean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UITWERKING</a:t>
            </a:r>
            <a:endParaRPr lang="nl-NL" sz="3800" dirty="0">
              <a:solidFill>
                <a:schemeClr val="bg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 algn="ctr"/>
            <a:endParaRPr lang="nl-NL" dirty="0" smtClean="0">
              <a:solidFill>
                <a:schemeClr val="bg1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nl-NL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Ruimtelijke </a:t>
            </a:r>
            <a:r>
              <a:rPr lang="nl-NL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visie Dorpsmantel uit 2011 </a:t>
            </a:r>
            <a:endParaRPr lang="nl-NL" sz="20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nl-NL" sz="1900" dirty="0" smtClean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(deelprojecten)</a:t>
            </a:r>
            <a:endParaRPr lang="nl-NL" sz="1900" dirty="0">
              <a:solidFill>
                <a:schemeClr val="bg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 algn="ctr"/>
            <a:endParaRPr lang="nl-NL" dirty="0" smtClean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400" dirty="0">
              <a:solidFill>
                <a:srgbClr val="90952F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400" dirty="0">
              <a:solidFill>
                <a:srgbClr val="90952F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400" dirty="0">
              <a:solidFill>
                <a:srgbClr val="90952F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400" dirty="0">
              <a:solidFill>
                <a:srgbClr val="90952F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400" dirty="0">
              <a:solidFill>
                <a:srgbClr val="90952F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400" dirty="0">
              <a:solidFill>
                <a:srgbClr val="90952F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400" dirty="0">
              <a:solidFill>
                <a:srgbClr val="90952F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200" dirty="0" smtClean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2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200" dirty="0" smtClean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2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2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2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2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2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2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nl-NL" sz="900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NieuwBlauw</a:t>
            </a:r>
          </a:p>
          <a:p>
            <a:pPr algn="ctr"/>
            <a:r>
              <a:rPr lang="nl-NL" sz="90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stedenbouw en l</a:t>
            </a:r>
            <a:r>
              <a:rPr lang="nl-NL" sz="9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andschap</a:t>
            </a:r>
            <a:endParaRPr lang="nl-NL" sz="9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6473620" y="5837049"/>
            <a:ext cx="3432381" cy="10209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75" tIns="53637" rIns="107275" bIns="53637" spcCol="0" rtlCol="0" anchor="ctr"/>
          <a:lstStyle/>
          <a:p>
            <a:pPr algn="ctr"/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347" y="5157192"/>
            <a:ext cx="451104" cy="45110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495" y="4005064"/>
            <a:ext cx="840808" cy="94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94" y="-269092"/>
            <a:ext cx="4848350" cy="8162588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6969224" y="5668506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Verkeersstructuur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6969224" y="1119767"/>
            <a:ext cx="3168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Accent rotonde Randweg</a:t>
            </a:r>
          </a:p>
          <a:p>
            <a:endParaRPr lang="nl-NL" sz="1400" b="1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sz="1400" b="1" dirty="0" smtClean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sz="1400" b="1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sz="1400" b="1" dirty="0" smtClean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sz="1400" b="1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sz="1400" b="1" dirty="0" smtClean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sz="1400" b="1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r>
              <a:rPr lang="nl-NL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Doorsnijding Neerbroek</a:t>
            </a:r>
          </a:p>
          <a:p>
            <a:r>
              <a:rPr lang="nl-NL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d</a:t>
            </a:r>
            <a:r>
              <a:rPr lang="nl-NL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oor vrachtverkeer</a:t>
            </a:r>
          </a:p>
          <a:p>
            <a:endParaRPr lang="nl-NL" sz="14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nl-NL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Nieuwe ontsluiting  bedrijventerrein Lage Raam (fasering)</a:t>
            </a:r>
          </a:p>
          <a:p>
            <a:endParaRPr lang="nl-NL" sz="14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nl-NL" sz="1400" b="1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nl-NL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Neerbroek / Schutboom</a:t>
            </a:r>
          </a:p>
          <a:p>
            <a:r>
              <a:rPr lang="nl-NL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Woonstraat + fiets- en </a:t>
            </a:r>
            <a:br>
              <a:rPr lang="nl-NL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nl-NL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voetverbinding (buurtschap route)</a:t>
            </a:r>
            <a:endParaRPr lang="nl-NL" sz="14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11" name="Rechte verbindingslijn 10"/>
          <p:cNvCxnSpPr/>
          <p:nvPr/>
        </p:nvCxnSpPr>
        <p:spPr>
          <a:xfrm>
            <a:off x="4736976" y="1263783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>
            <a:off x="4088904" y="4216111"/>
            <a:ext cx="28083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3944888" y="2991975"/>
            <a:ext cx="29523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>
            <a:off x="3296816" y="3568039"/>
            <a:ext cx="3600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6969224" y="6367680"/>
            <a:ext cx="259228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Dorpsmantel noord - west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305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94" y="-269090"/>
            <a:ext cx="4848350" cy="8162586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6969224" y="5668506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Bedrijvigheid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6969224" y="1611044"/>
            <a:ext cx="280831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Woon - werkzone</a:t>
            </a:r>
          </a:p>
          <a:p>
            <a:endParaRPr lang="nl-NL" sz="1400" b="1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sz="1400" b="1" dirty="0" smtClean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sz="1400" b="1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sz="1400" b="1" dirty="0" smtClean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r>
              <a:rPr lang="nl-NL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Afronding bedrijventerrein</a:t>
            </a:r>
          </a:p>
          <a:p>
            <a:r>
              <a:rPr lang="nl-NL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De Vlonder</a:t>
            </a:r>
          </a:p>
          <a:p>
            <a:endParaRPr lang="nl-NL" sz="14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nl-NL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Ontwikkelen bedrijven terrein</a:t>
            </a:r>
          </a:p>
          <a:p>
            <a:r>
              <a:rPr lang="nl-NL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Lage Raam (fasering)</a:t>
            </a:r>
          </a:p>
          <a:p>
            <a:endParaRPr lang="nl-NL" sz="14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nl-NL" sz="1400" b="1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nl-NL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Woon - werkzone</a:t>
            </a:r>
            <a:endParaRPr lang="nl-NL" sz="14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11" name="Rechte verbindingslijn 10"/>
          <p:cNvCxnSpPr/>
          <p:nvPr/>
        </p:nvCxnSpPr>
        <p:spPr>
          <a:xfrm>
            <a:off x="4736976" y="1767840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>
            <a:off x="4088904" y="4360128"/>
            <a:ext cx="28083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3944888" y="2991976"/>
            <a:ext cx="29523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>
            <a:off x="3296816" y="3568040"/>
            <a:ext cx="3600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6969224" y="6367680"/>
            <a:ext cx="259228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Dorpsmantel noord - west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159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94" y="-269090"/>
            <a:ext cx="4848349" cy="8162586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6969224" y="5668506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Wonen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6969224" y="1612786"/>
            <a:ext cx="28083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Woon - werkzone</a:t>
            </a:r>
          </a:p>
          <a:p>
            <a:endParaRPr lang="nl-NL" sz="1400" b="1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sz="1400" b="1" dirty="0" smtClean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sz="1400" b="1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sz="1400" b="1" dirty="0" smtClean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sz="1400" b="1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r>
              <a:rPr lang="nl-NL" sz="1400" b="1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Versterking Buurtschap</a:t>
            </a:r>
          </a:p>
          <a:p>
            <a:endParaRPr lang="nl-NL" sz="1400" b="1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sz="14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nl-NL" sz="1400" b="1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nl-NL" sz="1400" b="1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nl-NL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Woon – werkzone (lange termijn)</a:t>
            </a:r>
          </a:p>
          <a:p>
            <a:endParaRPr lang="nl-NL" sz="14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nl-NL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Wonen (lange termijn)</a:t>
            </a:r>
            <a:endParaRPr lang="nl-NL" sz="14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11" name="Rechte verbindingslijn 10"/>
          <p:cNvCxnSpPr/>
          <p:nvPr/>
        </p:nvCxnSpPr>
        <p:spPr>
          <a:xfrm>
            <a:off x="4736976" y="1767840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>
            <a:off x="4448944" y="4144104"/>
            <a:ext cx="2448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3944888" y="2991976"/>
            <a:ext cx="29523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>
            <a:off x="3728864" y="4504144"/>
            <a:ext cx="32403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6969224" y="6367680"/>
            <a:ext cx="259228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Dorpsmantel noord - west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7061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94" y="-269092"/>
            <a:ext cx="4848351" cy="8162588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6969224" y="5668506"/>
            <a:ext cx="266429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Deelplannen</a:t>
            </a:r>
            <a:endParaRPr lang="nl-NL" sz="24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dirty="0"/>
          </a:p>
        </p:txBody>
      </p:sp>
      <p:cxnSp>
        <p:nvCxnSpPr>
          <p:cNvPr id="11" name="Rechte verbindingslijn 10"/>
          <p:cNvCxnSpPr/>
          <p:nvPr/>
        </p:nvCxnSpPr>
        <p:spPr>
          <a:xfrm>
            <a:off x="4376936" y="1911855"/>
            <a:ext cx="2520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>
            <a:off x="3464405" y="3568039"/>
            <a:ext cx="3432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>
            <a:off x="3584848" y="4648159"/>
            <a:ext cx="33123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>
            <a:off x="4376936" y="3861048"/>
            <a:ext cx="0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17"/>
          <p:cNvSpPr txBox="1"/>
          <p:nvPr/>
        </p:nvSpPr>
        <p:spPr>
          <a:xfrm>
            <a:off x="6969224" y="1047759"/>
            <a:ext cx="2808312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PROJECT NEERBROEK</a:t>
            </a:r>
          </a:p>
          <a:p>
            <a:endParaRPr lang="nl-NL" sz="14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r>
              <a:rPr lang="nl-NL" sz="12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Omgevingsdialoog</a:t>
            </a:r>
            <a:br>
              <a:rPr lang="nl-NL" sz="12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nl-NL" sz="12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 bijeenkomsten omwonenden</a:t>
            </a:r>
          </a:p>
          <a:p>
            <a:r>
              <a:rPr lang="nl-NL" sz="12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</a:t>
            </a:r>
            <a:r>
              <a:rPr lang="nl-NL" sz="12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ositieve reacties </a:t>
            </a:r>
          </a:p>
          <a:p>
            <a:r>
              <a:rPr lang="nl-NL" sz="12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Nieuwe geurregelgevingen, rem op de ontwikkelingsmogelijkheden </a:t>
            </a:r>
          </a:p>
          <a:p>
            <a:endParaRPr lang="nl-NL" sz="14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sz="1400" dirty="0" smtClean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r>
              <a:rPr lang="nl-NL" sz="1400" b="1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PROJECT VLONDER</a:t>
            </a:r>
            <a:r>
              <a:rPr lang="nl-NL" sz="14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/>
            </a:r>
            <a:br>
              <a:rPr lang="nl-NL" sz="14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endParaRPr lang="nl-NL" sz="1400" dirty="0" smtClean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r>
              <a:rPr lang="nl-NL" sz="12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Omgeving Lage Raam zoekgebied</a:t>
            </a:r>
          </a:p>
          <a:p>
            <a:r>
              <a:rPr lang="nl-NL" sz="12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</a:t>
            </a:r>
            <a:r>
              <a:rPr lang="nl-NL" sz="12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ntensieve bedrijvigheid</a:t>
            </a:r>
          </a:p>
          <a:p>
            <a:r>
              <a:rPr lang="nl-NL" sz="12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Aansluiting op De Vlonder en in de toekomst op aansluiting Randweg</a:t>
            </a:r>
          </a:p>
          <a:p>
            <a:r>
              <a:rPr lang="nl-NL" sz="12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Behoud kwaliteiten Neerbroek</a:t>
            </a:r>
          </a:p>
          <a:p>
            <a:endParaRPr lang="nl-NL" sz="12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sz="1200" dirty="0" smtClean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r>
              <a:rPr lang="nl-NL" sz="14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PROJECT SCHUTBOOM</a:t>
            </a:r>
          </a:p>
          <a:p>
            <a:endParaRPr lang="nl-NL" sz="1200" dirty="0" smtClean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r>
              <a:rPr lang="nl-NL" sz="12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Lange termijn visie</a:t>
            </a:r>
          </a:p>
          <a:p>
            <a:r>
              <a:rPr lang="nl-NL" sz="12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Kaders scheppend</a:t>
            </a:r>
          </a:p>
          <a:p>
            <a:r>
              <a:rPr lang="nl-NL" sz="12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Passieve grondpolitiek / aan de markt</a:t>
            </a:r>
            <a:endParaRPr lang="nl-NL" sz="1400" dirty="0" smtClean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sz="14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6969224" y="6367680"/>
            <a:ext cx="259228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Dorpsmantel noord - west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2221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12"/>
          <p:cNvSpPr txBox="1"/>
          <p:nvPr/>
        </p:nvSpPr>
        <p:spPr>
          <a:xfrm>
            <a:off x="6969224" y="5668506"/>
            <a:ext cx="266429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Uitwerking fase 1</a:t>
            </a:r>
            <a:endParaRPr lang="nl-NL" sz="24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" y="-675456"/>
            <a:ext cx="6192118" cy="1042492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969224" y="6367680"/>
            <a:ext cx="259228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Dorpsmantel noord - west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1918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12"/>
          <p:cNvSpPr txBox="1"/>
          <p:nvPr/>
        </p:nvSpPr>
        <p:spPr>
          <a:xfrm>
            <a:off x="6969224" y="5443190"/>
            <a:ext cx="266429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Toekomstvisie</a:t>
            </a:r>
          </a:p>
          <a:p>
            <a:r>
              <a:rPr lang="nl-NL" sz="24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fase 2</a:t>
            </a:r>
            <a:endParaRPr lang="nl-NL" sz="24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" y="-675456"/>
            <a:ext cx="6192117" cy="1042492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969224" y="6367680"/>
            <a:ext cx="259228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Dorpsmantel noord - west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065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904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6969224" y="6254799"/>
            <a:ext cx="259228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Behoefteonderzoek Bedrijventerreinen</a:t>
            </a:r>
            <a:endParaRPr lang="nl-NL" sz="1600" dirty="0">
              <a:solidFill>
                <a:schemeClr val="bg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565" y="0"/>
            <a:ext cx="5181318" cy="687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305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6969224" y="6254799"/>
            <a:ext cx="259228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Behoefteonderzoek Bedrijventerreinen</a:t>
            </a:r>
            <a:endParaRPr lang="nl-NL" sz="1600" dirty="0">
              <a:solidFill>
                <a:schemeClr val="bg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84" y="1196752"/>
            <a:ext cx="62198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387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2" y="1362869"/>
            <a:ext cx="864096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6969224" y="6254799"/>
            <a:ext cx="259228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Behoefteonderzoek Bedrijventerreinen</a:t>
            </a:r>
            <a:endParaRPr lang="nl-NL" sz="1600" dirty="0">
              <a:solidFill>
                <a:schemeClr val="bg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818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11573" y="1"/>
            <a:ext cx="9906000" cy="2948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75" tIns="53637" rIns="107275" bIns="53637"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6871447" y="-18433"/>
            <a:ext cx="3050105" cy="6328612"/>
          </a:xfrm>
          <a:prstGeom prst="rect">
            <a:avLst/>
          </a:prstGeom>
          <a:solidFill>
            <a:srgbClr val="D4D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>
            <a:off x="11573" y="1068406"/>
            <a:ext cx="6859874" cy="8756843"/>
          </a:xfrm>
          <a:prstGeom prst="rect">
            <a:avLst/>
          </a:prstGeom>
          <a:noFill/>
        </p:spPr>
        <p:txBody>
          <a:bodyPr wrap="square" lIns="107275" tIns="53637" rIns="107275" bIns="53637" rtlCol="0">
            <a:spAutoFit/>
          </a:bodyPr>
          <a:lstStyle/>
          <a:p>
            <a:pPr algn="ctr"/>
            <a:r>
              <a:rPr lang="nl-NL" sz="38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OPGAVE</a:t>
            </a:r>
          </a:p>
          <a:p>
            <a:pPr algn="ctr"/>
            <a:endParaRPr lang="nl-NL" sz="18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 algn="ctr"/>
            <a:endParaRPr lang="nl-NL" sz="1800" dirty="0" smtClean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 algn="ctr"/>
            <a:endParaRPr lang="nl-NL" sz="1800" b="1" dirty="0" smtClean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nl-NL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Ruimtelijke visie Dorpsmantel </a:t>
            </a:r>
            <a:br>
              <a:rPr lang="nl-NL" sz="18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nl-NL" sz="1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2011 </a:t>
            </a:r>
            <a:endParaRPr lang="nl-NL" sz="1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nl-NL" sz="18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 algn="ctr"/>
            <a:endParaRPr lang="nl-NL" sz="1800" dirty="0" smtClean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nl-NL" sz="1800" b="1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Uitwerking deelgebieden</a:t>
            </a:r>
            <a:br>
              <a:rPr lang="nl-NL" sz="1800" b="1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nl-NL" sz="2800" b="1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Dorpsmantel noord -west</a:t>
            </a:r>
            <a:endParaRPr lang="nl-NL" sz="1800" b="1" dirty="0" smtClean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nl-NL" sz="18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Omgeving Neerbroek</a:t>
            </a:r>
          </a:p>
          <a:p>
            <a:pPr algn="ctr"/>
            <a:r>
              <a:rPr lang="nl-NL" sz="18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Omgeving Lage Raam</a:t>
            </a:r>
          </a:p>
          <a:p>
            <a:pPr algn="ctr"/>
            <a:r>
              <a:rPr lang="nl-NL" sz="18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Omgeving Schutboom</a:t>
            </a:r>
          </a:p>
          <a:p>
            <a:pPr algn="ctr"/>
            <a:endParaRPr lang="nl-NL" sz="18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nl-NL" sz="18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/>
            </a:r>
            <a:br>
              <a:rPr lang="nl-NL" sz="18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endParaRPr lang="nl-NL" sz="18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 algn="ctr"/>
            <a:endParaRPr lang="nl-NL" dirty="0" smtClean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dirty="0" smtClean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4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4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4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4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4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4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4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200" dirty="0" smtClean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2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200" dirty="0" smtClean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2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2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2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2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2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2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7041232" y="5947246"/>
            <a:ext cx="259228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Stedenbouwkundige visie</a:t>
            </a:r>
          </a:p>
          <a:p>
            <a:endParaRPr lang="nl-NL" sz="1600" dirty="0" smtClean="0">
              <a:solidFill>
                <a:schemeClr val="bg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r>
              <a:rPr lang="nl-NL" sz="1600" dirty="0" smtClean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Dorpsmantel noord - west</a:t>
            </a:r>
            <a:endParaRPr lang="nl-NL" sz="1600" dirty="0">
              <a:solidFill>
                <a:schemeClr val="bg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6408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6969224" y="6254799"/>
            <a:ext cx="259228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Behoefteonderzoek Bedrijventerreinen</a:t>
            </a:r>
            <a:endParaRPr lang="nl-NL" sz="1600" dirty="0">
              <a:solidFill>
                <a:schemeClr val="bg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2" y="1340768"/>
            <a:ext cx="8784976" cy="17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415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63" y="1124744"/>
            <a:ext cx="8621952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6969224" y="6254799"/>
            <a:ext cx="259228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Behoefteonderzoek Bedrijventerreinen</a:t>
            </a:r>
            <a:endParaRPr lang="nl-NL" sz="1600" dirty="0">
              <a:solidFill>
                <a:schemeClr val="bg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8834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1092002"/>
            <a:ext cx="42767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032" y="1124744"/>
            <a:ext cx="447675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6969224" y="6254799"/>
            <a:ext cx="259228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Behoefteonderzoek Bedrijventerreinen</a:t>
            </a:r>
            <a:endParaRPr lang="nl-NL" sz="1600" dirty="0">
              <a:solidFill>
                <a:schemeClr val="bg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7037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6969224" y="6254799"/>
            <a:ext cx="259228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Behoefteonderzoek Bedrijventerreinen</a:t>
            </a:r>
            <a:endParaRPr lang="nl-NL" sz="1600" dirty="0">
              <a:solidFill>
                <a:schemeClr val="bg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dirty="0"/>
          </a:p>
        </p:txBody>
      </p:sp>
      <p:sp>
        <p:nvSpPr>
          <p:cNvPr id="2" name="Tekstvak 1"/>
          <p:cNvSpPr txBox="1"/>
          <p:nvPr/>
        </p:nvSpPr>
        <p:spPr>
          <a:xfrm>
            <a:off x="1183662" y="692696"/>
            <a:ext cx="750919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u="sng" dirty="0" smtClean="0"/>
              <a:t>Conclusie</a:t>
            </a:r>
            <a:r>
              <a:rPr lang="nl-NL" dirty="0" smtClean="0"/>
              <a:t>:</a:t>
            </a:r>
          </a:p>
          <a:p>
            <a:endParaRPr lang="nl-NL" dirty="0" smtClean="0"/>
          </a:p>
          <a:p>
            <a:r>
              <a:rPr lang="nl-NL" dirty="0" smtClean="0"/>
              <a:t>Netto uitbreiding bedrijventerreinen : 	  1,2 – 2,3 ha </a:t>
            </a:r>
            <a:endParaRPr lang="nl-NL" dirty="0"/>
          </a:p>
          <a:p>
            <a:r>
              <a:rPr lang="nl-NL" dirty="0" smtClean="0"/>
              <a:t>Beperkt aantal kavels te koop: 	+0,8 – 0,7 ha</a:t>
            </a:r>
          </a:p>
          <a:p>
            <a:r>
              <a:rPr lang="nl-NL" dirty="0" smtClean="0"/>
              <a:t>Frictieleegstand:			+1,5 – 1,0 ha</a:t>
            </a:r>
            <a:endParaRPr lang="nl-NL" dirty="0"/>
          </a:p>
          <a:p>
            <a:r>
              <a:rPr lang="nl-NL" dirty="0" smtClean="0"/>
              <a:t>Transitie:				+0,5 – 1,0 ha</a:t>
            </a:r>
          </a:p>
          <a:p>
            <a:endParaRPr lang="nl-NL" dirty="0"/>
          </a:p>
          <a:p>
            <a:r>
              <a:rPr lang="nl-NL" dirty="0" smtClean="0"/>
              <a:t>Totaal				  4,0 – 5,0 ha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2859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11573" y="1"/>
            <a:ext cx="9906000" cy="2948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75" tIns="53637" rIns="107275" bIns="53637"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6871447" y="-18433"/>
            <a:ext cx="3050105" cy="6328612"/>
          </a:xfrm>
          <a:prstGeom prst="rect">
            <a:avLst/>
          </a:prstGeom>
          <a:solidFill>
            <a:srgbClr val="D4D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>
            <a:off x="6860346" y="332656"/>
            <a:ext cx="6859874" cy="7033294"/>
          </a:xfrm>
          <a:prstGeom prst="rect">
            <a:avLst/>
          </a:prstGeom>
          <a:noFill/>
        </p:spPr>
        <p:txBody>
          <a:bodyPr wrap="square" lIns="107275" tIns="53637" rIns="107275" bIns="53637" rtlCol="0">
            <a:spAutoFit/>
          </a:bodyPr>
          <a:lstStyle/>
          <a:p>
            <a:r>
              <a:rPr lang="nl-NL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Ruimtelijke visie </a:t>
            </a:r>
            <a:endParaRPr lang="nl-NL" sz="28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nl-NL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Dorpsmantel</a:t>
            </a:r>
            <a:r>
              <a:rPr lang="nl-NL" sz="28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/>
            </a:r>
            <a:br>
              <a:rPr lang="nl-NL" sz="28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nl-NL" sz="12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2011</a:t>
            </a:r>
          </a:p>
          <a:p>
            <a:endParaRPr lang="nl-NL" sz="12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sz="1200" dirty="0" smtClean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sz="1200" dirty="0" smtClean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r>
              <a:rPr lang="nl-NL" sz="12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Ruimtelijke toekomstvisie “dorpsmantel”</a:t>
            </a:r>
            <a:br>
              <a:rPr lang="nl-NL" sz="12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nl-NL" sz="10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omgeving Schutboom – Neerbroek – De Vlonder</a:t>
            </a:r>
            <a:endParaRPr lang="nl-NL" sz="1200" dirty="0" smtClean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sz="12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sz="1200" dirty="0" smtClean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sz="1200" dirty="0" smtClean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 marL="171450" indent="-171450">
              <a:buFontTx/>
              <a:buChar char="-"/>
            </a:pPr>
            <a:r>
              <a:rPr lang="nl-NL" sz="12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Aanleg rondweg</a:t>
            </a:r>
          </a:p>
          <a:p>
            <a:pPr marL="171450" indent="-171450">
              <a:buFontTx/>
              <a:buChar char="-"/>
            </a:pPr>
            <a:endParaRPr lang="nl-NL" sz="12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 marL="171450" indent="-171450">
              <a:buFontTx/>
              <a:buChar char="-"/>
            </a:pPr>
            <a:endParaRPr lang="nl-NL" sz="1200" dirty="0" smtClean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 marL="171450" indent="-171450">
              <a:buFontTx/>
              <a:buChar char="-"/>
            </a:pPr>
            <a:r>
              <a:rPr lang="nl-NL" sz="12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Visie op afronding dorp</a:t>
            </a:r>
            <a:br>
              <a:rPr lang="nl-NL" sz="12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endParaRPr lang="nl-NL" sz="1200" dirty="0" smtClean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r>
              <a:rPr lang="nl-NL" sz="12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nl-NL" sz="12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  Structuurvisie: wonen – werken landschap</a:t>
            </a:r>
          </a:p>
          <a:p>
            <a:endParaRPr lang="nl-NL" sz="1200" dirty="0" smtClean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r>
              <a:rPr lang="nl-NL" sz="12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nl-NL" sz="12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  Opgave bedrijvigheid (4 ha)</a:t>
            </a:r>
            <a:endParaRPr lang="nl-NL" sz="14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4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4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4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4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4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4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200" dirty="0" smtClean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2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200" dirty="0" smtClean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2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2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2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2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2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endParaRPr lang="nl-NL" sz="12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7041232" y="5947246"/>
            <a:ext cx="259228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Ruimtelijke visie</a:t>
            </a:r>
          </a:p>
          <a:p>
            <a:endParaRPr lang="nl-NL" sz="1600" dirty="0" smtClean="0">
              <a:solidFill>
                <a:schemeClr val="bg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r>
              <a:rPr lang="nl-NL" sz="1600" dirty="0" smtClean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Dorpsmantel noord - west</a:t>
            </a:r>
            <a:endParaRPr lang="nl-NL" sz="1600" dirty="0">
              <a:solidFill>
                <a:schemeClr val="bg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3" t="6966" r="37263" b="38430"/>
          <a:stretch/>
        </p:blipFill>
        <p:spPr>
          <a:xfrm>
            <a:off x="273049" y="364725"/>
            <a:ext cx="5332103" cy="589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29225" y="-32376"/>
            <a:ext cx="9906000" cy="2948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75" tIns="53637" rIns="107275" bIns="53637" rtlCol="0" anchor="ctr"/>
          <a:lstStyle/>
          <a:p>
            <a:pPr algn="ctr"/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6969224" y="6367680"/>
            <a:ext cx="259228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Dorpsmantel noord - west</a:t>
            </a:r>
          </a:p>
          <a:p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6969224" y="5668506"/>
            <a:ext cx="266429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Kwaliteiten</a:t>
            </a:r>
            <a:endParaRPr lang="nl-NL" sz="24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dirty="0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0"/>
          <a:stretch/>
        </p:blipFill>
        <p:spPr>
          <a:xfrm>
            <a:off x="1" y="0"/>
            <a:ext cx="3412096" cy="3429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1" t="2997" b="4265"/>
          <a:stretch/>
        </p:blipFill>
        <p:spPr>
          <a:xfrm>
            <a:off x="3381086" y="3429000"/>
            <a:ext cx="3372114" cy="3429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21105"/>
          <a:stretch/>
        </p:blipFill>
        <p:spPr>
          <a:xfrm>
            <a:off x="1" y="3456384"/>
            <a:ext cx="3412096" cy="345638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9" r="3551"/>
          <a:stretch/>
        </p:blipFill>
        <p:spPr>
          <a:xfrm>
            <a:off x="3345894" y="3028"/>
            <a:ext cx="3412094" cy="3428998"/>
          </a:xfrm>
          <a:prstGeom prst="rect">
            <a:avLst/>
          </a:prstGeom>
        </p:spPr>
      </p:pic>
      <p:cxnSp>
        <p:nvCxnSpPr>
          <p:cNvPr id="3" name="Rechte verbindingslijn 2"/>
          <p:cNvCxnSpPr/>
          <p:nvPr/>
        </p:nvCxnSpPr>
        <p:spPr>
          <a:xfrm>
            <a:off x="-375592" y="3429000"/>
            <a:ext cx="751299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3345894" y="-243408"/>
            <a:ext cx="0" cy="74888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77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12"/>
          <p:cNvSpPr txBox="1"/>
          <p:nvPr/>
        </p:nvSpPr>
        <p:spPr>
          <a:xfrm>
            <a:off x="6969224" y="5668506"/>
            <a:ext cx="266429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Kwaliteiten</a:t>
            </a:r>
            <a:endParaRPr lang="nl-NL" sz="24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5"/>
          <a:stretch/>
        </p:blipFill>
        <p:spPr>
          <a:xfrm>
            <a:off x="-231576" y="-387424"/>
            <a:ext cx="7036137" cy="10285176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969224" y="6367680"/>
            <a:ext cx="259228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Dorpsmantel noord - west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8112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" r="23418"/>
          <a:stretch/>
        </p:blipFill>
        <p:spPr>
          <a:xfrm>
            <a:off x="-87560" y="0"/>
            <a:ext cx="3412096" cy="3456384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6969224" y="5668506"/>
            <a:ext cx="266429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Manco’s</a:t>
            </a:r>
            <a:endParaRPr lang="nl-NL" sz="24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r="17789"/>
          <a:stretch/>
        </p:blipFill>
        <p:spPr>
          <a:xfrm>
            <a:off x="3325044" y="3366457"/>
            <a:ext cx="3432944" cy="363623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2" r="16948"/>
          <a:stretch/>
        </p:blipFill>
        <p:spPr>
          <a:xfrm>
            <a:off x="-87560" y="3429000"/>
            <a:ext cx="3412604" cy="3429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7" t="16885" r="37113" b="16884"/>
          <a:stretch/>
        </p:blipFill>
        <p:spPr bwMode="auto">
          <a:xfrm>
            <a:off x="3345894" y="-1"/>
            <a:ext cx="3412094" cy="342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echte verbindingslijn 7"/>
          <p:cNvCxnSpPr/>
          <p:nvPr/>
        </p:nvCxnSpPr>
        <p:spPr>
          <a:xfrm>
            <a:off x="-375592" y="3429000"/>
            <a:ext cx="751299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>
            <a:off x="3345894" y="-243408"/>
            <a:ext cx="0" cy="74888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/>
          <p:cNvSpPr txBox="1"/>
          <p:nvPr/>
        </p:nvSpPr>
        <p:spPr>
          <a:xfrm>
            <a:off x="6969224" y="6367680"/>
            <a:ext cx="259228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Dorpsmantel noord - west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536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576" y="-387424"/>
            <a:ext cx="6989564" cy="10238101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6969224" y="5668506"/>
            <a:ext cx="266429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Manco’s</a:t>
            </a:r>
            <a:endParaRPr lang="nl-NL" sz="24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6969224" y="6367680"/>
            <a:ext cx="259228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Dorpsmantel noord - west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5302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94" y="-269092"/>
            <a:ext cx="4848351" cy="8162588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6969224" y="5668506"/>
            <a:ext cx="266429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Ruimtelijk Concept</a:t>
            </a:r>
            <a:endParaRPr lang="nl-NL" sz="24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6969224" y="1980082"/>
            <a:ext cx="280831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Woon – werkzone</a:t>
            </a:r>
            <a:r>
              <a:rPr lang="nl-NL" sz="11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/>
            </a:r>
            <a:br>
              <a:rPr lang="nl-NL" sz="11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nl-NL" sz="11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[wonen + kl. bedrijvigheid categorie 1 &amp; 2]</a:t>
            </a:r>
          </a:p>
          <a:p>
            <a:endParaRPr lang="nl-NL" sz="14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r>
              <a:rPr lang="nl-NL" sz="1400" b="1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Versterken buurtschap</a:t>
            </a:r>
            <a:br>
              <a:rPr lang="nl-NL" sz="1400" b="1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nl-NL" sz="1400" b="1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Neerbroek</a:t>
            </a:r>
            <a:endParaRPr lang="nl-NL" sz="1400" b="1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sz="1400" dirty="0" smtClean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sz="14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r>
              <a:rPr lang="nl-NL" sz="1400" b="1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Uitbreiding Lage Raam </a:t>
            </a:r>
            <a:r>
              <a:rPr lang="nl-NL" sz="11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/>
            </a:r>
            <a:br>
              <a:rPr lang="nl-NL" sz="11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nl-NL" sz="11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[categorie 3 bedrijvigheid]</a:t>
            </a:r>
          </a:p>
          <a:p>
            <a:endParaRPr lang="nl-NL" sz="14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r>
              <a:rPr lang="nl-NL" sz="1400" b="1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Woon – werkzone</a:t>
            </a:r>
            <a:r>
              <a:rPr lang="nl-NL" sz="14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/>
            </a:r>
            <a:br>
              <a:rPr lang="nl-NL" sz="14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nl-NL" sz="11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[wonen + kl. Bedrijvigheid categorie 1 &amp; 2]</a:t>
            </a:r>
          </a:p>
          <a:p>
            <a:endParaRPr lang="nl-NL" sz="14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r>
              <a:rPr lang="nl-NL" sz="1400" b="1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Afronding Schutboom</a:t>
            </a:r>
            <a:r>
              <a:rPr lang="nl-NL" sz="14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/>
            </a:r>
            <a:br>
              <a:rPr lang="nl-NL" sz="14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nl-NL" sz="11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[wonen / categorie </a:t>
            </a:r>
            <a:r>
              <a:rPr lang="nl-NL" sz="11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1 &amp; 2]</a:t>
            </a:r>
          </a:p>
          <a:p>
            <a:endParaRPr lang="nl-NL" sz="1400" dirty="0" smtClean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sz="14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sz="1400" dirty="0" smtClean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sz="14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nl-NL" dirty="0"/>
          </a:p>
        </p:txBody>
      </p:sp>
      <p:cxnSp>
        <p:nvCxnSpPr>
          <p:cNvPr id="11" name="Rechte verbindingslijn 10"/>
          <p:cNvCxnSpPr/>
          <p:nvPr/>
        </p:nvCxnSpPr>
        <p:spPr>
          <a:xfrm>
            <a:off x="4376936" y="2127879"/>
            <a:ext cx="2520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>
            <a:off x="4376936" y="4216111"/>
            <a:ext cx="2520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3800872" y="2775951"/>
            <a:ext cx="30963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>
            <a:off x="3464405" y="3640047"/>
            <a:ext cx="3432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>
            <a:off x="3584848" y="4720167"/>
            <a:ext cx="33123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>
            <a:off x="3872880" y="4288119"/>
            <a:ext cx="0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17"/>
          <p:cNvSpPr txBox="1"/>
          <p:nvPr/>
        </p:nvSpPr>
        <p:spPr>
          <a:xfrm>
            <a:off x="6969224" y="6367680"/>
            <a:ext cx="259228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Dorpsmantel noord - west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3883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94" y="-269090"/>
            <a:ext cx="4848350" cy="8162586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6969224" y="5668506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Buurtschap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6969224" y="2613933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In stand houden kwaliteiten Buurtschap Neerbroek en lintstructuur versterken richting Schutboom</a:t>
            </a:r>
            <a:endParaRPr lang="nl-NL" sz="1400" b="1" dirty="0"/>
          </a:p>
        </p:txBody>
      </p:sp>
      <p:cxnSp>
        <p:nvCxnSpPr>
          <p:cNvPr id="14" name="Rechte verbindingslijn 13"/>
          <p:cNvCxnSpPr/>
          <p:nvPr/>
        </p:nvCxnSpPr>
        <p:spPr>
          <a:xfrm>
            <a:off x="3944888" y="2991976"/>
            <a:ext cx="29523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/>
          <p:cNvSpPr txBox="1"/>
          <p:nvPr/>
        </p:nvSpPr>
        <p:spPr>
          <a:xfrm>
            <a:off x="6969224" y="6367680"/>
            <a:ext cx="259228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Dorpsmantel noord - west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078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2230</TotalTime>
  <Words>212</Words>
  <Application>Microsoft Office PowerPoint</Application>
  <PresentationFormat>A4 (210 x 297 mm)</PresentationFormat>
  <Paragraphs>223</Paragraphs>
  <Slides>23</Slides>
  <Notes>20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4" baseType="lpstr">
      <vt:lpstr>Aangepast 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Lianne</dc:creator>
  <cp:lastModifiedBy>Carel</cp:lastModifiedBy>
  <cp:revision>170</cp:revision>
  <cp:lastPrinted>2019-08-27T17:41:09Z</cp:lastPrinted>
  <dcterms:created xsi:type="dcterms:W3CDTF">2016-10-26T12:41:19Z</dcterms:created>
  <dcterms:modified xsi:type="dcterms:W3CDTF">2019-10-18T12:47:43Z</dcterms:modified>
</cp:coreProperties>
</file>